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sldIdLst>
    <p:sldId id="305" r:id="rId5"/>
    <p:sldId id="306" r:id="rId6"/>
    <p:sldId id="307" r:id="rId7"/>
    <p:sldId id="308" r:id="rId8"/>
    <p:sldId id="309" r:id="rId9"/>
    <p:sldId id="303" r:id="rId10"/>
    <p:sldId id="28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53C7"/>
    <a:srgbClr val="60C7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2363E2-6CFF-4D74-8B59-DE1C6492A829}" v="5" dt="2024-10-03T19:46:57.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0C38-FF46-4085-918A-F97D6E2877C6}" type="datetimeFigureOut">
              <a:rPr lang="en-IN" smtClean="0"/>
              <a:t>04-10-2024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FFA35-E78E-4805-B6A9-591E6DA17EF6}" type="slidenum">
              <a:rPr lang="en-IN" smtClean="0"/>
              <a:t>‹#›</a:t>
            </a:fld>
            <a:endParaRPr lang="en-IN"/>
          </a:p>
        </p:txBody>
      </p:sp>
    </p:spTree>
    <p:extLst>
      <p:ext uri="{BB962C8B-B14F-4D97-AF65-F5344CB8AC3E}">
        <p14:creationId xmlns:p14="http://schemas.microsoft.com/office/powerpoint/2010/main" val="408215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DFFA35-E78E-4805-B6A9-591E6DA17EF6}" type="slidenum">
              <a:rPr lang="en-IN" smtClean="0"/>
              <a:t>1</a:t>
            </a:fld>
            <a:endParaRPr lang="en-IN"/>
          </a:p>
        </p:txBody>
      </p:sp>
    </p:spTree>
    <p:extLst>
      <p:ext uri="{BB962C8B-B14F-4D97-AF65-F5344CB8AC3E}">
        <p14:creationId xmlns:p14="http://schemas.microsoft.com/office/powerpoint/2010/main" val="74436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DFFA35-E78E-4805-B6A9-591E6DA17EF6}" type="slidenum">
              <a:rPr lang="en-IN" smtClean="0"/>
              <a:t>2</a:t>
            </a:fld>
            <a:endParaRPr lang="en-IN"/>
          </a:p>
        </p:txBody>
      </p:sp>
    </p:spTree>
    <p:extLst>
      <p:ext uri="{BB962C8B-B14F-4D97-AF65-F5344CB8AC3E}">
        <p14:creationId xmlns:p14="http://schemas.microsoft.com/office/powerpoint/2010/main" val="3006737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DFFA35-E78E-4805-B6A9-591E6DA17EF6}" type="slidenum">
              <a:rPr lang="en-IN" smtClean="0"/>
              <a:t>3</a:t>
            </a:fld>
            <a:endParaRPr lang="en-IN"/>
          </a:p>
        </p:txBody>
      </p:sp>
    </p:spTree>
    <p:extLst>
      <p:ext uri="{BB962C8B-B14F-4D97-AF65-F5344CB8AC3E}">
        <p14:creationId xmlns:p14="http://schemas.microsoft.com/office/powerpoint/2010/main" val="291474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DFFA35-E78E-4805-B6A9-591E6DA17EF6}" type="slidenum">
              <a:rPr lang="en-IN" smtClean="0"/>
              <a:t>4</a:t>
            </a:fld>
            <a:endParaRPr lang="en-IN"/>
          </a:p>
        </p:txBody>
      </p:sp>
    </p:spTree>
    <p:extLst>
      <p:ext uri="{BB962C8B-B14F-4D97-AF65-F5344CB8AC3E}">
        <p14:creationId xmlns:p14="http://schemas.microsoft.com/office/powerpoint/2010/main" val="167415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DFFA35-E78E-4805-B6A9-591E6DA17EF6}" type="slidenum">
              <a:rPr lang="en-IN" smtClean="0"/>
              <a:t>5</a:t>
            </a:fld>
            <a:endParaRPr lang="en-IN"/>
          </a:p>
        </p:txBody>
      </p:sp>
    </p:spTree>
    <p:extLst>
      <p:ext uri="{BB962C8B-B14F-4D97-AF65-F5344CB8AC3E}">
        <p14:creationId xmlns:p14="http://schemas.microsoft.com/office/powerpoint/2010/main" val="248919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6A88-96B6-107C-2992-BA6FD1BA0E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060A41-4880-D26D-A4C5-95C37C8F01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9CA0EC-351F-B05F-BCFB-9A07B77BCB9A}"/>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5" name="Footer Placeholder 4">
            <a:extLst>
              <a:ext uri="{FF2B5EF4-FFF2-40B4-BE49-F238E27FC236}">
                <a16:creationId xmlns:a16="http://schemas.microsoft.com/office/drawing/2014/main" id="{F05DF24F-0D80-2FF0-889E-B22BB1E7C7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655C24-FBE1-C87F-34D8-FA01998B913A}"/>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66223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FA7E-FAE8-D19D-BDBF-6D3F3731FA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269861-7112-418A-BBF9-693F0C019F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88F3EF-00A0-4631-78C3-C0505029FEF9}"/>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5" name="Footer Placeholder 4">
            <a:extLst>
              <a:ext uri="{FF2B5EF4-FFF2-40B4-BE49-F238E27FC236}">
                <a16:creationId xmlns:a16="http://schemas.microsoft.com/office/drawing/2014/main" id="{759194C0-89F0-2F64-3B38-905C77F961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3F0039-82D2-EB51-5407-2263FAB264C6}"/>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992154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54FAB-C897-15D1-9ABB-5CFA8B7B21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73A959-837F-0424-7A15-17C0AC4AB3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5A2132-5D7E-D1B8-DE42-CC6EFE975823}"/>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5" name="Footer Placeholder 4">
            <a:extLst>
              <a:ext uri="{FF2B5EF4-FFF2-40B4-BE49-F238E27FC236}">
                <a16:creationId xmlns:a16="http://schemas.microsoft.com/office/drawing/2014/main" id="{5D20EDB6-A5CD-28E8-0F4F-F36932BAED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535151-9EE4-DAB5-BA77-4BAA46B257B6}"/>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24761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8AB-538B-BC80-0828-24EF28CA20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B03527-C01E-54C2-DAF4-5B115EF0E3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A192FF-699B-39E6-4408-B2CB02654DC8}"/>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5" name="Footer Placeholder 4">
            <a:extLst>
              <a:ext uri="{FF2B5EF4-FFF2-40B4-BE49-F238E27FC236}">
                <a16:creationId xmlns:a16="http://schemas.microsoft.com/office/drawing/2014/main" id="{98CF0A20-BBF4-8055-A2A6-5C89723728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842CA3-6147-0572-24F7-155697A21EC9}"/>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247847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DCB9-A60F-4FA6-9B29-A54B85A018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9EB268-D984-D9D5-DF59-0858995DE5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9AF40B-19CB-EFD2-E1EF-E9447CBFAFC0}"/>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5" name="Footer Placeholder 4">
            <a:extLst>
              <a:ext uri="{FF2B5EF4-FFF2-40B4-BE49-F238E27FC236}">
                <a16:creationId xmlns:a16="http://schemas.microsoft.com/office/drawing/2014/main" id="{734F2106-B230-C7C9-C596-11251E7730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C97873-9B39-E9C4-6950-A641AEDD386F}"/>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290203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8E3A-2964-2E58-72F6-377191A32B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216DCF-72E1-2EE5-A911-2026107970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A0C8F0-0D86-0500-1D5E-2389659F2A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092D65-BF63-F596-C303-19D1FC8C00DD}"/>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6" name="Footer Placeholder 5">
            <a:extLst>
              <a:ext uri="{FF2B5EF4-FFF2-40B4-BE49-F238E27FC236}">
                <a16:creationId xmlns:a16="http://schemas.microsoft.com/office/drawing/2014/main" id="{B50D7BD6-2114-9BB1-5FBB-BC89BDC73F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75E05B-4883-9CD0-9CCA-A54FA26594F3}"/>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65284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9A65-9D21-D257-2EFE-18E19BCA76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7061B7-0C9F-F2D8-B2D1-09574C4A5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CC734F-DC95-E4F7-35D2-B929D8066D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3B562A-9AB5-300F-CDFD-81ECFAD17F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F58B41-3CB3-F918-78D5-98390A9665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3D368A-AD94-9A5A-5228-D4A84263A5F5}"/>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8" name="Footer Placeholder 7">
            <a:extLst>
              <a:ext uri="{FF2B5EF4-FFF2-40B4-BE49-F238E27FC236}">
                <a16:creationId xmlns:a16="http://schemas.microsoft.com/office/drawing/2014/main" id="{F51D6531-7D31-20BE-5F8E-7A8B981801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352FFA-7B23-0445-2ACF-EF3BAD46C7C5}"/>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38052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EEC7-C029-8A99-97A3-640406E2F9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71BFF7-97F6-2564-CB38-A529B155796F}"/>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4" name="Footer Placeholder 3">
            <a:extLst>
              <a:ext uri="{FF2B5EF4-FFF2-40B4-BE49-F238E27FC236}">
                <a16:creationId xmlns:a16="http://schemas.microsoft.com/office/drawing/2014/main" id="{CADD56B8-0291-33B2-4D49-272DFFA099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FE0D642-2AD6-C824-1086-6436DBB5103A}"/>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84073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7895FC-2941-6793-585C-4B0F40307F99}"/>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3" name="Footer Placeholder 2">
            <a:extLst>
              <a:ext uri="{FF2B5EF4-FFF2-40B4-BE49-F238E27FC236}">
                <a16:creationId xmlns:a16="http://schemas.microsoft.com/office/drawing/2014/main" id="{2D4B9785-E547-E2C2-D9F4-F18A812879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CDD3F44-CBB7-14D6-5DC9-B9A8C3A4DD23}"/>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513081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C8A7-CE28-19E7-EE56-796DDB9EC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D34159-CA4C-011C-A78D-0BAAFA0263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04E9F0-EA17-6B37-FB05-1D7B34196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40E35-1879-5D91-D0ED-38557F567F96}"/>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6" name="Footer Placeholder 5">
            <a:extLst>
              <a:ext uri="{FF2B5EF4-FFF2-40B4-BE49-F238E27FC236}">
                <a16:creationId xmlns:a16="http://schemas.microsoft.com/office/drawing/2014/main" id="{89F99FEE-D6E0-E7A4-EE36-B099E8685B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828A4A-5B70-82AF-D712-D948803A8B51}"/>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81915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DED66-75BD-E383-9530-9499199504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44437F8-15EE-ADF2-52EE-06E160A69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38DAA40-C697-F747-153A-CFE3A14F7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309E5D-80B8-0DF2-1844-D7CA26C673E0}"/>
              </a:ext>
            </a:extLst>
          </p:cNvPr>
          <p:cNvSpPr>
            <a:spLocks noGrp="1"/>
          </p:cNvSpPr>
          <p:nvPr>
            <p:ph type="dt" sz="half" idx="10"/>
          </p:nvPr>
        </p:nvSpPr>
        <p:spPr/>
        <p:txBody>
          <a:bodyPr/>
          <a:lstStyle/>
          <a:p>
            <a:fld id="{A0670EDE-D875-4A64-9960-B8E2A4DFBD3F}" type="datetimeFigureOut">
              <a:rPr lang="en-IN" smtClean="0"/>
              <a:t>04-10-2024</a:t>
            </a:fld>
            <a:endParaRPr lang="en-IN"/>
          </a:p>
        </p:txBody>
      </p:sp>
      <p:sp>
        <p:nvSpPr>
          <p:cNvPr id="6" name="Footer Placeholder 5">
            <a:extLst>
              <a:ext uri="{FF2B5EF4-FFF2-40B4-BE49-F238E27FC236}">
                <a16:creationId xmlns:a16="http://schemas.microsoft.com/office/drawing/2014/main" id="{60EBEF0E-1469-9513-1B8C-AC2B8FB6D2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EDC34E-9C8E-94A9-6F79-979CCCB84401}"/>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3655471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6EE0F-71F5-38E7-C6DB-C2FB3D669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587A31-E015-A967-8130-2CEC96AC86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74593D-9378-4073-9F72-3EC944F76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670EDE-D875-4A64-9960-B8E2A4DFBD3F}" type="datetimeFigureOut">
              <a:rPr lang="en-IN" smtClean="0"/>
              <a:t>04-10-2024</a:t>
            </a:fld>
            <a:endParaRPr lang="en-IN"/>
          </a:p>
        </p:txBody>
      </p:sp>
      <p:sp>
        <p:nvSpPr>
          <p:cNvPr id="5" name="Footer Placeholder 4">
            <a:extLst>
              <a:ext uri="{FF2B5EF4-FFF2-40B4-BE49-F238E27FC236}">
                <a16:creationId xmlns:a16="http://schemas.microsoft.com/office/drawing/2014/main" id="{15983401-AA56-AAAA-02DC-C56E9AAAB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F19FDF8-884E-197D-365C-76A5E6890A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F0DBFD-E737-4556-A2E9-60C17D678AF6}" type="slidenum">
              <a:rPr lang="en-IN" smtClean="0"/>
              <a:t>‹#›</a:t>
            </a:fld>
            <a:endParaRPr lang="en-IN"/>
          </a:p>
        </p:txBody>
      </p:sp>
    </p:spTree>
    <p:extLst>
      <p:ext uri="{BB962C8B-B14F-4D97-AF65-F5344CB8AC3E}">
        <p14:creationId xmlns:p14="http://schemas.microsoft.com/office/powerpoint/2010/main" val="2742682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 Target="slide7.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4.xml"/></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9.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lorful galaxy in space&#10;&#10;Description automatically generated">
            <a:extLst>
              <a:ext uri="{FF2B5EF4-FFF2-40B4-BE49-F238E27FC236}">
                <a16:creationId xmlns:a16="http://schemas.microsoft.com/office/drawing/2014/main" id="{AF418021-763E-5289-D353-541B13EAB1B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556" b="9813"/>
          <a:stretch/>
        </p:blipFill>
        <p:spPr>
          <a:xfrm>
            <a:off x="20" y="-7619"/>
            <a:ext cx="12191979" cy="6887364"/>
          </a:xfrm>
          <a:prstGeom prst="rect">
            <a:avLst/>
          </a:prstGeom>
        </p:spPr>
      </p:pic>
      <p:sp>
        <p:nvSpPr>
          <p:cNvPr id="7" name="Rectangle 6">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EC37DB21-C056-BF01-9857-9CEF117AC229}"/>
              </a:ext>
            </a:extLst>
          </p:cNvPr>
          <p:cNvSpPr>
            <a:spLocks noGrp="1"/>
          </p:cNvSpPr>
          <p:nvPr>
            <p:ph type="title"/>
          </p:nvPr>
        </p:nvSpPr>
        <p:spPr>
          <a:xfrm>
            <a:off x="10389" y="82296"/>
            <a:ext cx="12192001" cy="734960"/>
          </a:xfrm>
        </p:spPr>
        <p:txBody>
          <a:bodyPr vert="horz" lIns="91440" tIns="45720" rIns="91440" bIns="45720" rtlCol="0" anchor="b">
            <a:noAutofit/>
          </a:bodyPr>
          <a:lstStyle/>
          <a:p>
            <a:pPr algn="ctr"/>
            <a:r>
              <a:rPr lang="en-GB" sz="3900" dirty="0">
                <a:solidFill>
                  <a:srgbClr val="FFFFFF"/>
                </a:solidFill>
                <a:effectLst>
                  <a:outerShdw blurRad="38100" dist="38100" dir="2700000" algn="tl">
                    <a:srgbClr val="000000">
                      <a:alpha val="43137"/>
                    </a:srgbClr>
                  </a:outerShdw>
                </a:effectLst>
                <a:latin typeface="Colonna MT" panose="04020805060202030203" pitchFamily="82" charset="0"/>
              </a:rPr>
              <a:t>“Across the Cosmic Sea: The Quest to Find Distant Worlds”</a:t>
            </a:r>
            <a:endParaRPr lang="en-US" sz="3900" dirty="0">
              <a:solidFill>
                <a:srgbClr val="FFFFFF"/>
              </a:solidFill>
              <a:effectLst>
                <a:outerShdw blurRad="38100" dist="38100" dir="2700000" algn="tl">
                  <a:srgbClr val="000000">
                    <a:alpha val="43137"/>
                  </a:srgbClr>
                </a:outerShdw>
              </a:effectLst>
              <a:latin typeface="Colonna MT" panose="04020805060202030203" pitchFamily="82" charset="0"/>
            </a:endParaRPr>
          </a:p>
        </p:txBody>
      </p:sp>
      <p:sp>
        <p:nvSpPr>
          <p:cNvPr id="11" name="Rectangle 10">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white circle with a black background&#10;&#10;Description automatically generated">
            <a:extLst>
              <a:ext uri="{FF2B5EF4-FFF2-40B4-BE49-F238E27FC236}">
                <a16:creationId xmlns:a16="http://schemas.microsoft.com/office/drawing/2014/main" id="{ED8A3102-8EC8-A00E-372A-481637A6E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085" y="1489110"/>
            <a:ext cx="2067051" cy="2067051"/>
          </a:xfrm>
          <a:prstGeom prst="rect">
            <a:avLst/>
          </a:prstGeom>
        </p:spPr>
      </p:pic>
      <p:sp>
        <p:nvSpPr>
          <p:cNvPr id="19" name="TextBox 18">
            <a:extLst>
              <a:ext uri="{FF2B5EF4-FFF2-40B4-BE49-F238E27FC236}">
                <a16:creationId xmlns:a16="http://schemas.microsoft.com/office/drawing/2014/main" id="{65D88F5D-0E5B-AB43-969C-1B70AE696900}"/>
              </a:ext>
            </a:extLst>
          </p:cNvPr>
          <p:cNvSpPr txBox="1"/>
          <p:nvPr/>
        </p:nvSpPr>
        <p:spPr>
          <a:xfrm>
            <a:off x="4239074" y="3390499"/>
            <a:ext cx="3921266" cy="923330"/>
          </a:xfrm>
          <a:prstGeom prst="rect">
            <a:avLst/>
          </a:prstGeom>
          <a:noFill/>
        </p:spPr>
        <p:txBody>
          <a:bodyPr wrap="none" rtlCol="0">
            <a:spAutoFit/>
          </a:bodyPr>
          <a:lstStyle/>
          <a:p>
            <a:r>
              <a:rPr lang="en-GB" sz="5400" b="1" dirty="0">
                <a:solidFill>
                  <a:schemeClr val="bg1"/>
                </a:solidFill>
                <a:latin typeface="Aptos Mono" panose="020B0009020202020204" pitchFamily="49" charset="0"/>
              </a:rPr>
              <a:t>CELESTIAL</a:t>
            </a:r>
            <a:endParaRPr lang="en-IN" sz="5400" b="1" dirty="0">
              <a:solidFill>
                <a:schemeClr val="bg1"/>
              </a:solidFill>
              <a:latin typeface="Aptos Mono" panose="020B0009020202020204" pitchFamily="49" charset="0"/>
            </a:endParaRPr>
          </a:p>
        </p:txBody>
      </p:sp>
      <p:sp>
        <p:nvSpPr>
          <p:cNvPr id="23" name="TextBox 22">
            <a:extLst>
              <a:ext uri="{FF2B5EF4-FFF2-40B4-BE49-F238E27FC236}">
                <a16:creationId xmlns:a16="http://schemas.microsoft.com/office/drawing/2014/main" id="{AA9D129F-3AA2-40DA-BF49-9BE414F2DF82}"/>
              </a:ext>
            </a:extLst>
          </p:cNvPr>
          <p:cNvSpPr txBox="1"/>
          <p:nvPr/>
        </p:nvSpPr>
        <p:spPr>
          <a:xfrm>
            <a:off x="3124815" y="4046513"/>
            <a:ext cx="5935593" cy="923330"/>
          </a:xfrm>
          <a:prstGeom prst="rect">
            <a:avLst/>
          </a:prstGeom>
          <a:noFill/>
        </p:spPr>
        <p:txBody>
          <a:bodyPr wrap="square" rtlCol="0">
            <a:spAutoFit/>
          </a:bodyPr>
          <a:lstStyle/>
          <a:p>
            <a:r>
              <a:rPr lang="en-GB" sz="3600" dirty="0">
                <a:solidFill>
                  <a:schemeClr val="bg1"/>
                </a:solidFill>
                <a:latin typeface="Abadi Extra Light" panose="020F0502020204030204" pitchFamily="34" charset="0"/>
              </a:rPr>
              <a:t>T     E     C     H     Z     </a:t>
            </a:r>
            <a:r>
              <a:rPr lang="en-GB" sz="3600" dirty="0" err="1">
                <a:solidFill>
                  <a:schemeClr val="bg1"/>
                </a:solidFill>
                <a:latin typeface="Abadi Extra Light" panose="020F0502020204030204" pitchFamily="34" charset="0"/>
              </a:rPr>
              <a:t>Z</a:t>
            </a:r>
            <a:r>
              <a:rPr lang="en-GB" sz="3600" dirty="0">
                <a:solidFill>
                  <a:schemeClr val="bg1"/>
                </a:solidFill>
                <a:latin typeface="Abadi Extra Light" panose="020F0502020204030204" pitchFamily="34" charset="0"/>
              </a:rPr>
              <a:t>    </a:t>
            </a:r>
            <a:r>
              <a:rPr lang="en-GB" sz="3600" dirty="0" err="1">
                <a:solidFill>
                  <a:schemeClr val="bg1"/>
                </a:solidFill>
                <a:latin typeface="Abadi Extra Light" panose="020F0502020204030204" pitchFamily="34" charset="0"/>
              </a:rPr>
              <a:t>Z</a:t>
            </a:r>
            <a:r>
              <a:rPr lang="en-GB" sz="3600" dirty="0">
                <a:solidFill>
                  <a:schemeClr val="bg1"/>
                </a:solidFill>
                <a:latin typeface="Abadi Extra Light" panose="020F0502020204030204" pitchFamily="34" charset="0"/>
              </a:rPr>
              <a:t> </a:t>
            </a:r>
          </a:p>
          <a:p>
            <a:endParaRPr lang="en-IN" dirty="0">
              <a:latin typeface="Alasassy Caps" panose="020F0502020204030204" pitchFamily="2" charset="0"/>
            </a:endParaRPr>
          </a:p>
        </p:txBody>
      </p:sp>
      <p:sp>
        <p:nvSpPr>
          <p:cNvPr id="3" name="TextBox 2">
            <a:extLst>
              <a:ext uri="{FF2B5EF4-FFF2-40B4-BE49-F238E27FC236}">
                <a16:creationId xmlns:a16="http://schemas.microsoft.com/office/drawing/2014/main" id="{953F6F7E-CD64-3233-7442-E2BD1A0BC518}"/>
              </a:ext>
            </a:extLst>
          </p:cNvPr>
          <p:cNvSpPr txBox="1"/>
          <p:nvPr/>
        </p:nvSpPr>
        <p:spPr>
          <a:xfrm>
            <a:off x="347464" y="728099"/>
            <a:ext cx="11704486" cy="1046440"/>
          </a:xfrm>
          <a:prstGeom prst="rect">
            <a:avLst/>
          </a:prstGeom>
          <a:noFill/>
        </p:spPr>
        <p:txBody>
          <a:bodyPr wrap="none" rtlCol="0">
            <a:spAutoFit/>
          </a:bodyPr>
          <a:lstStyle/>
          <a:p>
            <a:r>
              <a:rPr lang="en-GB" sz="4400" dirty="0">
                <a:solidFill>
                  <a:schemeClr val="bg1"/>
                </a:solidFill>
              </a:rPr>
              <a:t>Challenge: Chronicles of Exo Planet Exploration</a:t>
            </a:r>
          </a:p>
          <a:p>
            <a:endParaRPr lang="en-IN" dirty="0"/>
          </a:p>
        </p:txBody>
      </p:sp>
      <p:sp>
        <p:nvSpPr>
          <p:cNvPr id="4" name="TextBox 3">
            <a:extLst>
              <a:ext uri="{FF2B5EF4-FFF2-40B4-BE49-F238E27FC236}">
                <a16:creationId xmlns:a16="http://schemas.microsoft.com/office/drawing/2014/main" id="{8936802C-7756-15A3-E657-7EC6DA5B79AB}"/>
              </a:ext>
            </a:extLst>
          </p:cNvPr>
          <p:cNvSpPr txBox="1"/>
          <p:nvPr/>
        </p:nvSpPr>
        <p:spPr>
          <a:xfrm>
            <a:off x="497904" y="5051921"/>
            <a:ext cx="3732625" cy="523220"/>
          </a:xfrm>
          <a:prstGeom prst="rect">
            <a:avLst/>
          </a:prstGeom>
          <a:noFill/>
        </p:spPr>
        <p:txBody>
          <a:bodyPr wrap="none" rtlCol="0">
            <a:spAutoFit/>
          </a:bodyPr>
          <a:lstStyle/>
          <a:p>
            <a:pPr marL="457200" indent="-457200">
              <a:buFont typeface="Wingdings" panose="05000000000000000000" pitchFamily="2" charset="2"/>
              <a:buChar char="v"/>
            </a:pPr>
            <a:r>
              <a:rPr lang="en-GB" sz="2800" dirty="0">
                <a:solidFill>
                  <a:schemeClr val="bg1"/>
                </a:solidFill>
              </a:rPr>
              <a:t>Niranjana R Nair - </a:t>
            </a:r>
            <a:r>
              <a:rPr lang="en-GB" sz="2800" dirty="0" err="1">
                <a:solidFill>
                  <a:schemeClr val="bg1"/>
                </a:solidFill>
              </a:rPr>
              <a:t>lV</a:t>
            </a:r>
            <a:endParaRPr lang="en-IN" sz="2800" dirty="0">
              <a:solidFill>
                <a:schemeClr val="bg1"/>
              </a:solidFill>
            </a:endParaRPr>
          </a:p>
        </p:txBody>
      </p:sp>
      <p:sp>
        <p:nvSpPr>
          <p:cNvPr id="6" name="TextBox 5">
            <a:extLst>
              <a:ext uri="{FF2B5EF4-FFF2-40B4-BE49-F238E27FC236}">
                <a16:creationId xmlns:a16="http://schemas.microsoft.com/office/drawing/2014/main" id="{9D5EE71D-3DE6-9397-AAC1-1E0B3BC62A3D}"/>
              </a:ext>
            </a:extLst>
          </p:cNvPr>
          <p:cNvSpPr txBox="1"/>
          <p:nvPr/>
        </p:nvSpPr>
        <p:spPr>
          <a:xfrm>
            <a:off x="4995033" y="5051921"/>
            <a:ext cx="3389518" cy="523220"/>
          </a:xfrm>
          <a:prstGeom prst="rect">
            <a:avLst/>
          </a:prstGeom>
          <a:noFill/>
        </p:spPr>
        <p:txBody>
          <a:bodyPr wrap="none" rtlCol="0">
            <a:spAutoFit/>
          </a:bodyPr>
          <a:lstStyle/>
          <a:p>
            <a:pPr marL="457200" indent="-457200">
              <a:buFont typeface="Wingdings" panose="05000000000000000000" pitchFamily="2" charset="2"/>
              <a:buChar char="v"/>
            </a:pPr>
            <a:r>
              <a:rPr lang="en-GB" sz="2800" dirty="0" err="1">
                <a:solidFill>
                  <a:schemeClr val="bg1"/>
                </a:solidFill>
              </a:rPr>
              <a:t>Nakshathra</a:t>
            </a:r>
            <a:r>
              <a:rPr lang="en-GB" sz="2800" dirty="0">
                <a:solidFill>
                  <a:schemeClr val="bg1"/>
                </a:solidFill>
              </a:rPr>
              <a:t> R - </a:t>
            </a:r>
            <a:r>
              <a:rPr lang="en-GB" sz="2800" dirty="0" err="1">
                <a:solidFill>
                  <a:schemeClr val="bg1"/>
                </a:solidFill>
              </a:rPr>
              <a:t>Vll</a:t>
            </a:r>
            <a:endParaRPr lang="en-IN" sz="2800" dirty="0">
              <a:solidFill>
                <a:schemeClr val="bg1"/>
              </a:solidFill>
            </a:endParaRPr>
          </a:p>
        </p:txBody>
      </p:sp>
      <p:sp>
        <p:nvSpPr>
          <p:cNvPr id="10" name="TextBox 9">
            <a:extLst>
              <a:ext uri="{FF2B5EF4-FFF2-40B4-BE49-F238E27FC236}">
                <a16:creationId xmlns:a16="http://schemas.microsoft.com/office/drawing/2014/main" id="{67422788-B4F6-9A65-611C-AF6289451D28}"/>
              </a:ext>
            </a:extLst>
          </p:cNvPr>
          <p:cNvSpPr txBox="1"/>
          <p:nvPr/>
        </p:nvSpPr>
        <p:spPr>
          <a:xfrm>
            <a:off x="9149055" y="5051921"/>
            <a:ext cx="2629246" cy="523220"/>
          </a:xfrm>
          <a:prstGeom prst="rect">
            <a:avLst/>
          </a:prstGeom>
          <a:noFill/>
        </p:spPr>
        <p:txBody>
          <a:bodyPr wrap="none" rtlCol="0">
            <a:spAutoFit/>
          </a:bodyPr>
          <a:lstStyle/>
          <a:p>
            <a:pPr marL="457200" indent="-457200">
              <a:buFont typeface="Wingdings" panose="05000000000000000000" pitchFamily="2" charset="2"/>
              <a:buChar char="v"/>
            </a:pPr>
            <a:r>
              <a:rPr lang="en-GB" sz="2800" dirty="0" err="1">
                <a:solidFill>
                  <a:schemeClr val="bg1"/>
                </a:solidFill>
              </a:rPr>
              <a:t>Ishitha</a:t>
            </a:r>
            <a:r>
              <a:rPr lang="en-GB" sz="2800" dirty="0">
                <a:solidFill>
                  <a:schemeClr val="bg1"/>
                </a:solidFill>
              </a:rPr>
              <a:t> V - </a:t>
            </a:r>
            <a:r>
              <a:rPr lang="en-GB" sz="2800" dirty="0" err="1">
                <a:solidFill>
                  <a:schemeClr val="bg1"/>
                </a:solidFill>
              </a:rPr>
              <a:t>lV</a:t>
            </a:r>
            <a:endParaRPr lang="en-IN" sz="2800" dirty="0">
              <a:solidFill>
                <a:schemeClr val="bg1"/>
              </a:solidFill>
            </a:endParaRPr>
          </a:p>
        </p:txBody>
      </p:sp>
      <p:sp>
        <p:nvSpPr>
          <p:cNvPr id="12" name="TextBox 11">
            <a:extLst>
              <a:ext uri="{FF2B5EF4-FFF2-40B4-BE49-F238E27FC236}">
                <a16:creationId xmlns:a16="http://schemas.microsoft.com/office/drawing/2014/main" id="{4C329405-EA6C-1496-9570-8DDB1FADE4F4}"/>
              </a:ext>
            </a:extLst>
          </p:cNvPr>
          <p:cNvSpPr txBox="1"/>
          <p:nvPr/>
        </p:nvSpPr>
        <p:spPr>
          <a:xfrm>
            <a:off x="3183511" y="5867890"/>
            <a:ext cx="3166636" cy="523220"/>
          </a:xfrm>
          <a:prstGeom prst="rect">
            <a:avLst/>
          </a:prstGeom>
          <a:noFill/>
        </p:spPr>
        <p:txBody>
          <a:bodyPr wrap="none" rtlCol="0">
            <a:spAutoFit/>
          </a:bodyPr>
          <a:lstStyle/>
          <a:p>
            <a:pPr marL="457200" indent="-457200">
              <a:buFont typeface="Wingdings" panose="05000000000000000000" pitchFamily="2" charset="2"/>
              <a:buChar char="v"/>
            </a:pPr>
            <a:r>
              <a:rPr lang="en-GB" sz="2800" dirty="0">
                <a:solidFill>
                  <a:schemeClr val="bg1"/>
                </a:solidFill>
              </a:rPr>
              <a:t>Nirav Krishna - V</a:t>
            </a:r>
            <a:endParaRPr lang="en-IN" sz="2800" dirty="0">
              <a:solidFill>
                <a:schemeClr val="bg1"/>
              </a:solidFill>
            </a:endParaRPr>
          </a:p>
        </p:txBody>
      </p:sp>
      <p:sp>
        <p:nvSpPr>
          <p:cNvPr id="13" name="TextBox 12">
            <a:extLst>
              <a:ext uri="{FF2B5EF4-FFF2-40B4-BE49-F238E27FC236}">
                <a16:creationId xmlns:a16="http://schemas.microsoft.com/office/drawing/2014/main" id="{3E6968E6-43B7-B5A6-CEB3-034CC563888E}"/>
              </a:ext>
            </a:extLst>
          </p:cNvPr>
          <p:cNvSpPr txBox="1"/>
          <p:nvPr/>
        </p:nvSpPr>
        <p:spPr>
          <a:xfrm>
            <a:off x="7267504" y="5817347"/>
            <a:ext cx="3145028" cy="523220"/>
          </a:xfrm>
          <a:prstGeom prst="rect">
            <a:avLst/>
          </a:prstGeom>
          <a:noFill/>
        </p:spPr>
        <p:txBody>
          <a:bodyPr wrap="none" rtlCol="0">
            <a:spAutoFit/>
          </a:bodyPr>
          <a:lstStyle/>
          <a:p>
            <a:pPr marL="457200" indent="-457200">
              <a:buFont typeface="Wingdings" panose="05000000000000000000" pitchFamily="2" charset="2"/>
              <a:buChar char="v"/>
            </a:pPr>
            <a:r>
              <a:rPr lang="en-GB" sz="2800" dirty="0" err="1">
                <a:solidFill>
                  <a:schemeClr val="bg1"/>
                </a:solidFill>
              </a:rPr>
              <a:t>Aashika</a:t>
            </a:r>
            <a:r>
              <a:rPr lang="en-GB" sz="2800" dirty="0">
                <a:solidFill>
                  <a:schemeClr val="bg1"/>
                </a:solidFill>
              </a:rPr>
              <a:t> A R - </a:t>
            </a:r>
            <a:r>
              <a:rPr lang="en-GB" sz="2800" dirty="0" err="1">
                <a:solidFill>
                  <a:schemeClr val="bg1"/>
                </a:solidFill>
              </a:rPr>
              <a:t>Vll</a:t>
            </a:r>
            <a:endParaRPr lang="en-IN" sz="2800" dirty="0">
              <a:solidFill>
                <a:schemeClr val="bg1"/>
              </a:solidFill>
            </a:endParaRPr>
          </a:p>
        </p:txBody>
      </p:sp>
    </p:spTree>
    <p:extLst>
      <p:ext uri="{BB962C8B-B14F-4D97-AF65-F5344CB8AC3E}">
        <p14:creationId xmlns:p14="http://schemas.microsoft.com/office/powerpoint/2010/main" val="34717033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lorful galaxy in space&#10;&#10;Description automatically generated">
            <a:extLst>
              <a:ext uri="{FF2B5EF4-FFF2-40B4-BE49-F238E27FC236}">
                <a16:creationId xmlns:a16="http://schemas.microsoft.com/office/drawing/2014/main" id="{AF418021-763E-5289-D353-541B13EAB1B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556" b="9813"/>
          <a:stretch/>
        </p:blipFill>
        <p:spPr>
          <a:xfrm>
            <a:off x="20" y="-7619"/>
            <a:ext cx="12191979" cy="6887364"/>
          </a:xfrm>
          <a:prstGeom prst="rect">
            <a:avLst/>
          </a:prstGeom>
        </p:spPr>
      </p:pic>
      <p:sp>
        <p:nvSpPr>
          <p:cNvPr id="7" name="Rectangle 6">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Rectangle 10">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833F6A8-8DFD-84AA-81AB-15BA3E40FB90}"/>
              </a:ext>
            </a:extLst>
          </p:cNvPr>
          <p:cNvSpPr txBox="1"/>
          <p:nvPr/>
        </p:nvSpPr>
        <p:spPr>
          <a:xfrm>
            <a:off x="576072" y="673612"/>
            <a:ext cx="11128491" cy="1569660"/>
          </a:xfrm>
          <a:prstGeom prst="rect">
            <a:avLst/>
          </a:prstGeom>
          <a:noFill/>
        </p:spPr>
        <p:txBody>
          <a:bodyPr wrap="square" rtlCol="0">
            <a:spAutoFit/>
          </a:bodyPr>
          <a:lstStyle/>
          <a:p>
            <a:r>
              <a:rPr lang="en-GB" sz="2400" dirty="0">
                <a:solidFill>
                  <a:schemeClr val="bg1"/>
                </a:solidFill>
              </a:rPr>
              <a:t>                                                   </a:t>
            </a:r>
            <a:endParaRPr lang="en-GB" sz="4000" dirty="0">
              <a:solidFill>
                <a:schemeClr val="bg1"/>
              </a:solidFill>
            </a:endParaRPr>
          </a:p>
          <a:p>
            <a:r>
              <a:rPr lang="en-GB" dirty="0">
                <a:solidFill>
                  <a:schemeClr val="bg1"/>
                </a:solidFill>
              </a:rPr>
              <a:t>                                                                       </a:t>
            </a:r>
          </a:p>
          <a:p>
            <a:r>
              <a:rPr lang="en-GB" dirty="0">
                <a:solidFill>
                  <a:schemeClr val="bg1"/>
                </a:solidFill>
              </a:rPr>
              <a:t>                                                                   </a:t>
            </a:r>
          </a:p>
          <a:p>
            <a:endParaRPr lang="en-GB" dirty="0">
              <a:solidFill>
                <a:schemeClr val="bg1"/>
              </a:solidFill>
            </a:endParaRPr>
          </a:p>
          <a:p>
            <a:pPr algn="ctr"/>
            <a:endParaRPr lang="en-IN" dirty="0">
              <a:solidFill>
                <a:schemeClr val="bg1"/>
              </a:solidFill>
            </a:endParaRPr>
          </a:p>
        </p:txBody>
      </p:sp>
      <p:sp>
        <p:nvSpPr>
          <p:cNvPr id="20" name="TextBox 19">
            <a:extLst>
              <a:ext uri="{FF2B5EF4-FFF2-40B4-BE49-F238E27FC236}">
                <a16:creationId xmlns:a16="http://schemas.microsoft.com/office/drawing/2014/main" id="{7B32636F-ACE3-A3F6-4315-799CBD321BF5}"/>
              </a:ext>
            </a:extLst>
          </p:cNvPr>
          <p:cNvSpPr txBox="1"/>
          <p:nvPr/>
        </p:nvSpPr>
        <p:spPr>
          <a:xfrm>
            <a:off x="5062606" y="212606"/>
            <a:ext cx="6885675" cy="6124754"/>
          </a:xfrm>
          <a:prstGeom prst="rect">
            <a:avLst/>
          </a:prstGeom>
          <a:noFill/>
        </p:spPr>
        <p:txBody>
          <a:bodyPr wrap="square">
            <a:spAutoFit/>
          </a:bodyPr>
          <a:lstStyle/>
          <a:p>
            <a:pPr algn="just" rtl="0">
              <a:spcBef>
                <a:spcPts val="0"/>
              </a:spcBef>
              <a:spcAft>
                <a:spcPts val="0"/>
              </a:spcAft>
            </a:pPr>
            <a:r>
              <a:rPr lang="en-GB" sz="2400" b="0" i="0" u="none" strike="noStrike" dirty="0">
                <a:solidFill>
                  <a:schemeClr val="bg1"/>
                </a:solidFill>
                <a:effectLst/>
                <a:latin typeface="Arial" panose="020B0604020202020204" pitchFamily="34" charset="0"/>
              </a:rPr>
              <a:t>        </a:t>
            </a:r>
            <a:r>
              <a:rPr lang="en-GB" sz="2800" b="0" i="0" u="none" strike="noStrike" dirty="0">
                <a:solidFill>
                  <a:schemeClr val="bg1"/>
                </a:solidFill>
                <a:effectLst>
                  <a:outerShdw blurRad="38100" dist="38100" dir="2700000" algn="tl">
                    <a:srgbClr val="000000">
                      <a:alpha val="43137"/>
                    </a:srgbClr>
                  </a:outerShdw>
                </a:effectLst>
                <a:latin typeface="Bahnschrift SemiBold Condensed" panose="020B0502040204020203" pitchFamily="34" charset="0"/>
                <a:ea typeface="ADLaM Display" panose="020F0502020204030204" pitchFamily="2" charset="0"/>
                <a:cs typeface="ADLaM Display" panose="020F0502020204030204" pitchFamily="2" charset="0"/>
              </a:rPr>
              <a:t>Welcome to this demo presentation, which introduces the fascinating subject of exoplanet exploration and provides an overview of the structure of our full presentation. This exploration takes us from our home galaxy, the Milky Way, to the boundaries of known space , where distant exoplanets orbit stars light years away. The presentation is designed to take you on a journey from understanding our galactic neighbourhood to exploring new worlds that may one day reshape our understanding of the universe. We begin our presentation with an introduction to the Milky Way galaxy, our home in the vast universe. This spiral galaxy, made up of billions of stars, is where our solar system resides. </a:t>
            </a:r>
          </a:p>
        </p:txBody>
      </p:sp>
      <p:pic>
        <p:nvPicPr>
          <p:cNvPr id="3" name="Picture 2" descr="A person in space with a galaxy&#10;&#10;Description automatically generated">
            <a:extLst>
              <a:ext uri="{FF2B5EF4-FFF2-40B4-BE49-F238E27FC236}">
                <a16:creationId xmlns:a16="http://schemas.microsoft.com/office/drawing/2014/main" id="{6B5EF757-0462-A33B-3357-E328767BA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05" y="673612"/>
            <a:ext cx="4241983" cy="2386712"/>
          </a:xfrm>
          <a:prstGeom prst="rect">
            <a:avLst/>
          </a:prstGeom>
          <a:ln w="38100">
            <a:solidFill>
              <a:schemeClr val="bg1"/>
            </a:solidFill>
          </a:ln>
        </p:spPr>
      </p:pic>
      <p:pic>
        <p:nvPicPr>
          <p:cNvPr id="6" name="Picture 5" descr="A poster of planets and stars&#10;&#10;Description automatically generated with medium confidence">
            <a:extLst>
              <a:ext uri="{FF2B5EF4-FFF2-40B4-BE49-F238E27FC236}">
                <a16:creationId xmlns:a16="http://schemas.microsoft.com/office/drawing/2014/main" id="{99A310CB-0C1D-2F2A-F4A5-86FAEDBB43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905" y="3741555"/>
            <a:ext cx="4241983" cy="2386712"/>
          </a:xfrm>
          <a:prstGeom prst="rect">
            <a:avLst/>
          </a:prstGeom>
          <a:ln w="38100">
            <a:solidFill>
              <a:schemeClr val="bg1"/>
            </a:solidFill>
          </a:ln>
        </p:spPr>
      </p:pic>
    </p:spTree>
    <p:extLst>
      <p:ext uri="{BB962C8B-B14F-4D97-AF65-F5344CB8AC3E}">
        <p14:creationId xmlns:p14="http://schemas.microsoft.com/office/powerpoint/2010/main" val="160239909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lorful galaxy in space&#10;&#10;Description automatically generated">
            <a:extLst>
              <a:ext uri="{FF2B5EF4-FFF2-40B4-BE49-F238E27FC236}">
                <a16:creationId xmlns:a16="http://schemas.microsoft.com/office/drawing/2014/main" id="{AF418021-763E-5289-D353-541B13EAB1B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556" b="9813"/>
          <a:stretch/>
        </p:blipFill>
        <p:spPr>
          <a:xfrm>
            <a:off x="20" y="-7619"/>
            <a:ext cx="12191979" cy="6887364"/>
          </a:xfrm>
          <a:prstGeom prst="rect">
            <a:avLst/>
          </a:prstGeom>
        </p:spPr>
      </p:pic>
      <p:sp>
        <p:nvSpPr>
          <p:cNvPr id="7" name="Rectangle 6">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Rectangle 10">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833F6A8-8DFD-84AA-81AB-15BA3E40FB90}"/>
              </a:ext>
            </a:extLst>
          </p:cNvPr>
          <p:cNvSpPr txBox="1"/>
          <p:nvPr/>
        </p:nvSpPr>
        <p:spPr>
          <a:xfrm>
            <a:off x="5129785" y="4067"/>
            <a:ext cx="6720840" cy="7355860"/>
          </a:xfrm>
          <a:prstGeom prst="rect">
            <a:avLst/>
          </a:prstGeom>
          <a:noFill/>
        </p:spPr>
        <p:txBody>
          <a:bodyPr wrap="square" rtlCol="0">
            <a:spAutoFit/>
          </a:bodyPr>
          <a:lstStyle/>
          <a:p>
            <a:pPr algn="just"/>
            <a:r>
              <a:rPr lang="en-GB" sz="2200" dirty="0">
                <a:solidFill>
                  <a:schemeClr val="bg1"/>
                </a:solidFill>
                <a:effectLst>
                  <a:outerShdw blurRad="38100" dist="38100" dir="2700000" algn="tl">
                    <a:srgbClr val="000000">
                      <a:alpha val="43137"/>
                    </a:srgbClr>
                  </a:outerShdw>
                </a:effectLst>
                <a:latin typeface="Bahnschrift SemiBold" panose="020B0502040204020203" pitchFamily="34" charset="0"/>
              </a:rPr>
              <a:t>	</a:t>
            </a:r>
            <a:r>
              <a:rPr lang="en-GB" sz="2400" dirty="0">
                <a:solidFill>
                  <a:schemeClr val="bg1"/>
                </a:solidFill>
                <a:effectLst>
                  <a:outerShdw blurRad="38100" dist="38100" dir="2700000" algn="tl">
                    <a:srgbClr val="000000">
                      <a:alpha val="43137"/>
                    </a:srgbClr>
                  </a:outerShdw>
                </a:effectLst>
                <a:latin typeface="Bahnschrift SemiBold" panose="020B0502040204020203" pitchFamily="34" charset="0"/>
              </a:rPr>
              <a:t>The following section of the presentation introduces 10 dwarf planets within our solar system. These celestial objects, while smaller than the major planets, hold critical importance in our understanding of planetary formation and characteristics. On this slide, each dwarf planet is represented by a clickable button with a picture. These buttons act as hyperlinks, which when clicked, take you to individual slides dedicated to each dwarf planet, offering a deeper dive into their specific traits.</a:t>
            </a:r>
          </a:p>
          <a:p>
            <a:pPr algn="just"/>
            <a:r>
              <a:rPr lang="en-GB" sz="2400" dirty="0">
                <a:solidFill>
                  <a:schemeClr val="bg1"/>
                </a:solidFill>
                <a:effectLst>
                  <a:outerShdw blurRad="38100" dist="38100" dir="2700000" algn="tl">
                    <a:srgbClr val="000000">
                      <a:alpha val="43137"/>
                    </a:srgbClr>
                  </a:outerShdw>
                </a:effectLst>
                <a:latin typeface="Bahnschrift SemiBold" panose="020B0502040204020203" pitchFamily="34" charset="0"/>
              </a:rPr>
              <a:t>	For example, you’ll find information about Pluto, one of the most famous dwarf planets, as well as lesser-known ones such as Eris and Haumea. Each of these slides contains details about the planet. </a:t>
            </a:r>
          </a:p>
          <a:p>
            <a:pPr algn="just"/>
            <a:r>
              <a:rPr lang="en-GB" sz="2200" dirty="0">
                <a:solidFill>
                  <a:schemeClr val="bg1"/>
                </a:solidFill>
                <a:effectLst>
                  <a:outerShdw blurRad="38100" dist="38100" dir="2700000" algn="tl">
                    <a:srgbClr val="000000">
                      <a:alpha val="43137"/>
                    </a:srgbClr>
                  </a:outerShdw>
                </a:effectLst>
                <a:latin typeface="Bahnschrift SemiBold" panose="020B0502040204020203" pitchFamily="34" charset="0"/>
              </a:rPr>
              <a:t>                 </a:t>
            </a:r>
          </a:p>
          <a:p>
            <a:pPr algn="just"/>
            <a:r>
              <a:rPr lang="en-GB" sz="2200" dirty="0">
                <a:solidFill>
                  <a:schemeClr val="bg1"/>
                </a:solidFill>
              </a:rPr>
              <a:t>                                                                   </a:t>
            </a:r>
          </a:p>
          <a:p>
            <a:pPr algn="just"/>
            <a:endParaRPr lang="en-GB" sz="2200" dirty="0">
              <a:solidFill>
                <a:schemeClr val="bg1"/>
              </a:solidFill>
            </a:endParaRPr>
          </a:p>
          <a:p>
            <a:pPr algn="just"/>
            <a:endParaRPr lang="en-IN" sz="2200" dirty="0">
              <a:solidFill>
                <a:schemeClr val="bg1"/>
              </a:solidFill>
            </a:endParaRPr>
          </a:p>
        </p:txBody>
      </p:sp>
      <p:pic>
        <p:nvPicPr>
          <p:cNvPr id="3" name="Picture 2" descr="Planets of the solar system&#10;&#10;Description automatically generated">
            <a:extLst>
              <a:ext uri="{FF2B5EF4-FFF2-40B4-BE49-F238E27FC236}">
                <a16:creationId xmlns:a16="http://schemas.microsoft.com/office/drawing/2014/main" id="{51B4D38D-EC78-0C8C-D00E-888859047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23" y="673524"/>
            <a:ext cx="4242139" cy="2386800"/>
          </a:xfrm>
          <a:prstGeom prst="rect">
            <a:avLst/>
          </a:prstGeom>
          <a:ln w="38100">
            <a:solidFill>
              <a:schemeClr val="bg1"/>
            </a:solidFill>
          </a:ln>
        </p:spPr>
      </p:pic>
      <p:pic>
        <p:nvPicPr>
          <p:cNvPr id="6" name="Picture 5" descr="A screenshot of a computer screen&#10;&#10;Description automatically generated">
            <a:extLst>
              <a:ext uri="{FF2B5EF4-FFF2-40B4-BE49-F238E27FC236}">
                <a16:creationId xmlns:a16="http://schemas.microsoft.com/office/drawing/2014/main" id="{DEA5B5C4-82C8-5176-9C3F-6BE1AEECB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22" y="3535763"/>
            <a:ext cx="4242139" cy="2386800"/>
          </a:xfrm>
          <a:prstGeom prst="rect">
            <a:avLst/>
          </a:prstGeom>
          <a:ln w="38100">
            <a:solidFill>
              <a:schemeClr val="bg1"/>
            </a:solidFill>
          </a:ln>
        </p:spPr>
      </p:pic>
    </p:spTree>
    <p:extLst>
      <p:ext uri="{BB962C8B-B14F-4D97-AF65-F5344CB8AC3E}">
        <p14:creationId xmlns:p14="http://schemas.microsoft.com/office/powerpoint/2010/main" val="129574980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lorful galaxy in space&#10;&#10;Description automatically generated">
            <a:extLst>
              <a:ext uri="{FF2B5EF4-FFF2-40B4-BE49-F238E27FC236}">
                <a16:creationId xmlns:a16="http://schemas.microsoft.com/office/drawing/2014/main" id="{AF418021-763E-5289-D353-541B13EAB1B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556" b="9813"/>
          <a:stretch/>
        </p:blipFill>
        <p:spPr>
          <a:xfrm>
            <a:off x="20" y="-7619"/>
            <a:ext cx="12191979" cy="6887364"/>
          </a:xfrm>
          <a:prstGeom prst="rect">
            <a:avLst/>
          </a:prstGeom>
        </p:spPr>
      </p:pic>
      <p:sp>
        <p:nvSpPr>
          <p:cNvPr id="7" name="Rectangle 6">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Rectangle 10">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833F6A8-8DFD-84AA-81AB-15BA3E40FB90}"/>
              </a:ext>
            </a:extLst>
          </p:cNvPr>
          <p:cNvSpPr txBox="1"/>
          <p:nvPr/>
        </p:nvSpPr>
        <p:spPr>
          <a:xfrm>
            <a:off x="4928616" y="428931"/>
            <a:ext cx="6976872" cy="7109639"/>
          </a:xfrm>
          <a:prstGeom prst="rect">
            <a:avLst/>
          </a:prstGeom>
          <a:noFill/>
        </p:spPr>
        <p:txBody>
          <a:bodyPr wrap="square" rtlCol="0">
            <a:spAutoFit/>
          </a:bodyPr>
          <a:lstStyle/>
          <a:p>
            <a:pPr algn="just"/>
            <a:r>
              <a:rPr lang="en-GB" sz="2400" dirty="0">
                <a:solidFill>
                  <a:schemeClr val="bg1"/>
                </a:solidFill>
                <a:effectLst>
                  <a:outerShdw blurRad="38100" dist="38100" dir="2700000" algn="tl">
                    <a:srgbClr val="000000">
                      <a:alpha val="43137"/>
                    </a:srgbClr>
                  </a:outerShdw>
                </a:effectLst>
                <a:latin typeface="Bahnschrift SemiBold" panose="020B0502040204020203" pitchFamily="34" charset="0"/>
              </a:rPr>
              <a:t>Moving beyond our solar system, we explore 10 exoplanets , planets that orbit stars outside of our solar system. Similar  to the dwarf planet section, each exoplanet is presented as a clickable button that leads to its own slide . Each exoplanet’s slide includes a brief summary, covering vital information such as the planet’s radius, type, mass, orbital radius (the distance from its host star), and orbital period (the time it takes to complete one orbit around its star). For instance, you will learn about Kepler-452b, an Earth-sized exoplanet in the habitable zone of its star, as well as gas giants like HD 209458b, which has been observed to have a significant atmosphere.</a:t>
            </a:r>
          </a:p>
          <a:p>
            <a:pPr algn="just"/>
            <a:endParaRPr lang="en-GB" sz="2400" dirty="0">
              <a:solidFill>
                <a:schemeClr val="bg1"/>
              </a:solidFill>
            </a:endParaRPr>
          </a:p>
          <a:p>
            <a:pPr algn="just"/>
            <a:endParaRPr lang="en-GB" sz="2400" dirty="0">
              <a:solidFill>
                <a:schemeClr val="bg1"/>
              </a:solidFill>
            </a:endParaRPr>
          </a:p>
          <a:p>
            <a:pPr algn="just"/>
            <a:endParaRPr lang="en-GB" sz="2400" dirty="0">
              <a:solidFill>
                <a:schemeClr val="bg1"/>
              </a:solidFill>
            </a:endParaRPr>
          </a:p>
          <a:p>
            <a:pPr algn="just"/>
            <a:endParaRPr lang="en-IN" sz="2400"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DFB8BCE8-12AC-0006-9725-042E51771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12" y="3451437"/>
            <a:ext cx="4242139" cy="2386800"/>
          </a:xfrm>
          <a:prstGeom prst="rect">
            <a:avLst/>
          </a:prstGeom>
          <a:ln w="38100">
            <a:solidFill>
              <a:schemeClr val="bg1"/>
            </a:solidFill>
          </a:ln>
        </p:spPr>
      </p:pic>
      <p:pic>
        <p:nvPicPr>
          <p:cNvPr id="6" name="Picture 5" descr="Planets in the solar system&#10;&#10;Description automatically generated">
            <a:extLst>
              <a:ext uri="{FF2B5EF4-FFF2-40B4-BE49-F238E27FC236}">
                <a16:creationId xmlns:a16="http://schemas.microsoft.com/office/drawing/2014/main" id="{248AC951-24D5-66A6-052A-50702534F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03" y="595391"/>
            <a:ext cx="4242139" cy="2386800"/>
          </a:xfrm>
          <a:prstGeom prst="rect">
            <a:avLst/>
          </a:prstGeom>
          <a:ln w="38100">
            <a:solidFill>
              <a:schemeClr val="bg1"/>
            </a:solidFill>
          </a:ln>
        </p:spPr>
      </p:pic>
    </p:spTree>
    <p:extLst>
      <p:ext uri="{BB962C8B-B14F-4D97-AF65-F5344CB8AC3E}">
        <p14:creationId xmlns:p14="http://schemas.microsoft.com/office/powerpoint/2010/main" val="37116548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lorful galaxy in space&#10;&#10;Description automatically generated">
            <a:extLst>
              <a:ext uri="{FF2B5EF4-FFF2-40B4-BE49-F238E27FC236}">
                <a16:creationId xmlns:a16="http://schemas.microsoft.com/office/drawing/2014/main" id="{AF418021-763E-5289-D353-541B13EAB1B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556" b="9813"/>
          <a:stretch/>
        </p:blipFill>
        <p:spPr>
          <a:xfrm>
            <a:off x="20" y="-7619"/>
            <a:ext cx="12191979" cy="6887364"/>
          </a:xfrm>
          <a:prstGeom prst="rect">
            <a:avLst/>
          </a:prstGeom>
        </p:spPr>
      </p:pic>
      <p:sp>
        <p:nvSpPr>
          <p:cNvPr id="7" name="Rectangle 6">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Rectangle 10">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833F6A8-8DFD-84AA-81AB-15BA3E40FB90}"/>
              </a:ext>
            </a:extLst>
          </p:cNvPr>
          <p:cNvSpPr txBox="1"/>
          <p:nvPr/>
        </p:nvSpPr>
        <p:spPr>
          <a:xfrm>
            <a:off x="612649" y="-1426464"/>
            <a:ext cx="10149840" cy="8648521"/>
          </a:xfrm>
          <a:prstGeom prst="rect">
            <a:avLst/>
          </a:prstGeom>
          <a:noFill/>
        </p:spPr>
        <p:txBody>
          <a:bodyPr wrap="square" rtlCol="0">
            <a:spAutoFit/>
          </a:bodyPr>
          <a:lstStyle/>
          <a:p>
            <a:r>
              <a:rPr lang="en-GB" sz="3000" dirty="0">
                <a:solidFill>
                  <a:schemeClr val="bg1"/>
                </a:solidFill>
              </a:rPr>
              <a:t>                                                   </a:t>
            </a:r>
          </a:p>
          <a:p>
            <a:r>
              <a:rPr lang="en-GB" sz="3000" dirty="0">
                <a:solidFill>
                  <a:schemeClr val="bg1"/>
                </a:solidFill>
              </a:rPr>
              <a:t>                                                                       </a:t>
            </a:r>
          </a:p>
          <a:p>
            <a:r>
              <a:rPr lang="en-GB" sz="3000" dirty="0">
                <a:solidFill>
                  <a:schemeClr val="bg1"/>
                </a:solidFill>
              </a:rPr>
              <a:t>                                                                   </a:t>
            </a:r>
          </a:p>
          <a:p>
            <a:endParaRPr lang="en-GB" sz="3000" dirty="0">
              <a:solidFill>
                <a:schemeClr val="bg1"/>
              </a:solidFill>
            </a:endParaRPr>
          </a:p>
          <a:p>
            <a:pPr algn="just"/>
            <a:r>
              <a:rPr lang="en-GB" sz="2900" dirty="0">
                <a:solidFill>
                  <a:schemeClr val="bg1"/>
                </a:solidFill>
                <a:effectLst>
                  <a:outerShdw blurRad="38100" dist="38100" dir="2700000" algn="tl">
                    <a:srgbClr val="000000">
                      <a:alpha val="43137"/>
                    </a:srgbClr>
                  </a:outerShdw>
                </a:effectLst>
                <a:latin typeface="Bahnschrift SemiBold" panose="020B0502040204020203" pitchFamily="34" charset="0"/>
              </a:rPr>
              <a:t>                                           This demo aims to give you a brief insight into the larger presentation, which goes into greater depth regarding the nature of these celestial bodies. By the end of the full presentation, you will have a greater appreciation for the diversity of planets, both within our solar system and beyond. The dynamic hyperlink buttons offer an interactive way to explore each planet at your own pace, providing a user-friendly experience for anyone curious about the final frontier.</a:t>
            </a:r>
          </a:p>
          <a:p>
            <a:endParaRPr lang="en-GB" sz="2900" dirty="0">
              <a:solidFill>
                <a:schemeClr val="bg1"/>
              </a:solidFill>
              <a:effectLst>
                <a:outerShdw blurRad="38100" dist="38100" dir="2700000" algn="tl">
                  <a:srgbClr val="000000">
                    <a:alpha val="43137"/>
                  </a:srgbClr>
                </a:outerShdw>
              </a:effectLst>
              <a:latin typeface="Bahnschrift SemiBold" panose="020B0502040204020203" pitchFamily="34" charset="0"/>
            </a:endParaRPr>
          </a:p>
          <a:p>
            <a:pPr algn="just"/>
            <a:r>
              <a:rPr lang="en-GB" sz="2900" dirty="0">
                <a:solidFill>
                  <a:schemeClr val="bg1"/>
                </a:solidFill>
                <a:effectLst>
                  <a:outerShdw blurRad="38100" dist="38100" dir="2700000" algn="tl">
                    <a:srgbClr val="000000">
                      <a:alpha val="43137"/>
                    </a:srgbClr>
                  </a:outerShdw>
                </a:effectLst>
                <a:latin typeface="Bahnschrift SemiBold" panose="020B0502040204020203" pitchFamily="34" charset="0"/>
              </a:rPr>
              <a:t>Thank you for your attention, and we hope you enjoy exploring the wonders of our universe through this presentation on exoplanet exploration . Here are some important slides in our presentation ;</a:t>
            </a:r>
          </a:p>
          <a:p>
            <a:pPr algn="ctr"/>
            <a:endParaRPr lang="en-IN" sz="3000" dirty="0">
              <a:solidFill>
                <a:schemeClr val="bg1"/>
              </a:solidFill>
            </a:endParaRPr>
          </a:p>
        </p:txBody>
      </p:sp>
    </p:spTree>
    <p:extLst>
      <p:ext uri="{BB962C8B-B14F-4D97-AF65-F5344CB8AC3E}">
        <p14:creationId xmlns:p14="http://schemas.microsoft.com/office/powerpoint/2010/main" val="35406980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4FBDA405-F26E-F4BC-F71C-E55438AB97CE}"/>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2504" y="0"/>
            <a:ext cx="12192000" cy="6858000"/>
          </a:xfrm>
          <a:prstGeom prst="rect">
            <a:avLst/>
          </a:prstGeom>
        </p:spPr>
      </p:pic>
      <p:pic>
        <p:nvPicPr>
          <p:cNvPr id="6" name="Picture 5">
            <a:hlinkClick r:id="rId3" action="ppaction://hlinksldjump"/>
            <a:extLst>
              <a:ext uri="{FF2B5EF4-FFF2-40B4-BE49-F238E27FC236}">
                <a16:creationId xmlns:a16="http://schemas.microsoft.com/office/drawing/2014/main" id="{78BE9512-3680-DC33-6A92-37BB273188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6567" y="491153"/>
            <a:ext cx="2160000" cy="2160000"/>
          </a:xfrm>
          <a:prstGeom prst="rect">
            <a:avLst/>
          </a:prstGeom>
        </p:spPr>
      </p:pic>
      <p:pic>
        <p:nvPicPr>
          <p:cNvPr id="8" name="Picture 7">
            <a:hlinkClick r:id="" action="ppaction://noaction"/>
            <a:extLst>
              <a:ext uri="{FF2B5EF4-FFF2-40B4-BE49-F238E27FC236}">
                <a16:creationId xmlns:a16="http://schemas.microsoft.com/office/drawing/2014/main" id="{4611BFEA-E40E-1F09-21EA-39EABAE168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865433" y="491156"/>
            <a:ext cx="2160000" cy="2160000"/>
          </a:xfrm>
          <a:prstGeom prst="rect">
            <a:avLst/>
          </a:prstGeom>
        </p:spPr>
      </p:pic>
      <p:pic>
        <p:nvPicPr>
          <p:cNvPr id="10" name="Picture 9">
            <a:hlinkClick r:id="" action="ppaction://noaction"/>
            <a:extLst>
              <a:ext uri="{FF2B5EF4-FFF2-40B4-BE49-F238E27FC236}">
                <a16:creationId xmlns:a16="http://schemas.microsoft.com/office/drawing/2014/main" id="{2D4CD0D5-92E3-71BE-DCDA-4E18230E970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65433" y="3606452"/>
            <a:ext cx="2160000" cy="2160000"/>
          </a:xfrm>
          <a:prstGeom prst="rect">
            <a:avLst/>
          </a:prstGeom>
        </p:spPr>
      </p:pic>
      <p:pic>
        <p:nvPicPr>
          <p:cNvPr id="12" name="Picture 11">
            <a:hlinkClick r:id="" action="ppaction://noaction"/>
            <a:extLst>
              <a:ext uri="{FF2B5EF4-FFF2-40B4-BE49-F238E27FC236}">
                <a16:creationId xmlns:a16="http://schemas.microsoft.com/office/drawing/2014/main" id="{28D5CD2C-D423-8011-D5F4-2310BBC568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7979" y="3608430"/>
            <a:ext cx="2160000" cy="2160000"/>
          </a:xfrm>
          <a:prstGeom prst="rect">
            <a:avLst/>
          </a:prstGeom>
        </p:spPr>
      </p:pic>
      <p:pic>
        <p:nvPicPr>
          <p:cNvPr id="14" name="Picture 13">
            <a:hlinkClick r:id="" action="ppaction://noaction"/>
            <a:extLst>
              <a:ext uri="{FF2B5EF4-FFF2-40B4-BE49-F238E27FC236}">
                <a16:creationId xmlns:a16="http://schemas.microsoft.com/office/drawing/2014/main" id="{AFA853DE-93A7-7E0F-84EE-C2FADEE074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014175" y="3608430"/>
            <a:ext cx="2160000" cy="2160000"/>
          </a:xfrm>
          <a:prstGeom prst="rect">
            <a:avLst/>
          </a:prstGeom>
        </p:spPr>
      </p:pic>
      <p:pic>
        <p:nvPicPr>
          <p:cNvPr id="16" name="Picture 15">
            <a:hlinkClick r:id="" action="ppaction://noaction"/>
            <a:extLst>
              <a:ext uri="{FF2B5EF4-FFF2-40B4-BE49-F238E27FC236}">
                <a16:creationId xmlns:a16="http://schemas.microsoft.com/office/drawing/2014/main" id="{8C1F847E-CC09-5C6E-A0C1-5E1A8E1707E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90371" y="3608430"/>
            <a:ext cx="2160000" cy="2160000"/>
          </a:xfrm>
          <a:prstGeom prst="rect">
            <a:avLst/>
          </a:prstGeom>
        </p:spPr>
      </p:pic>
      <p:pic>
        <p:nvPicPr>
          <p:cNvPr id="18" name="Picture 17">
            <a:hlinkClick r:id="" action="ppaction://noaction"/>
            <a:extLst>
              <a:ext uri="{FF2B5EF4-FFF2-40B4-BE49-F238E27FC236}">
                <a16:creationId xmlns:a16="http://schemas.microsoft.com/office/drawing/2014/main" id="{35A78985-D29A-5AA7-B12D-16DACA4F6BD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6567" y="3606452"/>
            <a:ext cx="2160000" cy="2160000"/>
          </a:xfrm>
          <a:prstGeom prst="rect">
            <a:avLst/>
          </a:prstGeom>
        </p:spPr>
      </p:pic>
      <p:pic>
        <p:nvPicPr>
          <p:cNvPr id="20" name="Picture 19">
            <a:hlinkClick r:id="" action="ppaction://noaction"/>
            <a:extLst>
              <a:ext uri="{FF2B5EF4-FFF2-40B4-BE49-F238E27FC236}">
                <a16:creationId xmlns:a16="http://schemas.microsoft.com/office/drawing/2014/main" id="{758B2983-418A-DA54-C32F-9B764E3C70C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440717" y="493130"/>
            <a:ext cx="2160000" cy="2160000"/>
          </a:xfrm>
          <a:prstGeom prst="rect">
            <a:avLst/>
          </a:prstGeom>
        </p:spPr>
      </p:pic>
      <p:pic>
        <p:nvPicPr>
          <p:cNvPr id="22" name="Picture 21">
            <a:hlinkClick r:id="" action="ppaction://noaction"/>
            <a:extLst>
              <a:ext uri="{FF2B5EF4-FFF2-40B4-BE49-F238E27FC236}">
                <a16:creationId xmlns:a16="http://schemas.microsoft.com/office/drawing/2014/main" id="{12C60B19-6E62-ABED-87C6-FA8E5B0BE0A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016000" y="491153"/>
            <a:ext cx="2160000" cy="2160000"/>
          </a:xfrm>
          <a:prstGeom prst="rect">
            <a:avLst/>
          </a:prstGeom>
        </p:spPr>
      </p:pic>
      <p:pic>
        <p:nvPicPr>
          <p:cNvPr id="24" name="Picture 23">
            <a:hlinkClick r:id="" action="ppaction://noaction"/>
            <a:extLst>
              <a:ext uri="{FF2B5EF4-FFF2-40B4-BE49-F238E27FC236}">
                <a16:creationId xmlns:a16="http://schemas.microsoft.com/office/drawing/2014/main" id="{A324D6C9-3B46-8926-7FAA-44A2BE45FC8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590371" y="475672"/>
            <a:ext cx="2160000" cy="2160000"/>
          </a:xfrm>
          <a:prstGeom prst="rect">
            <a:avLst/>
          </a:prstGeom>
        </p:spPr>
      </p:pic>
      <p:sp>
        <p:nvSpPr>
          <p:cNvPr id="25" name="TextBox 24">
            <a:extLst>
              <a:ext uri="{FF2B5EF4-FFF2-40B4-BE49-F238E27FC236}">
                <a16:creationId xmlns:a16="http://schemas.microsoft.com/office/drawing/2014/main" id="{81C4B614-52B4-E82A-DBE3-263121B27615}"/>
              </a:ext>
            </a:extLst>
          </p:cNvPr>
          <p:cNvSpPr txBox="1"/>
          <p:nvPr/>
        </p:nvSpPr>
        <p:spPr>
          <a:xfrm>
            <a:off x="359111" y="2932433"/>
            <a:ext cx="1659942" cy="430887"/>
          </a:xfrm>
          <a:prstGeom prst="rect">
            <a:avLst/>
          </a:prstGeom>
          <a:solidFill>
            <a:schemeClr val="tx2">
              <a:lumMod val="10000"/>
              <a:lumOff val="90000"/>
            </a:schemeClr>
          </a:solidFill>
        </p:spPr>
        <p:txBody>
          <a:bodyPr wrap="none" rtlCol="0">
            <a:spAutoFit/>
          </a:bodyPr>
          <a:lstStyle/>
          <a:p>
            <a:r>
              <a:rPr lang="en-GB" sz="2200" dirty="0"/>
              <a:t>Kelper-452b</a:t>
            </a:r>
            <a:endParaRPr lang="en-IN" sz="2200" dirty="0"/>
          </a:p>
        </p:txBody>
      </p:sp>
      <p:sp>
        <p:nvSpPr>
          <p:cNvPr id="26" name="TextBox 25">
            <a:extLst>
              <a:ext uri="{FF2B5EF4-FFF2-40B4-BE49-F238E27FC236}">
                <a16:creationId xmlns:a16="http://schemas.microsoft.com/office/drawing/2014/main" id="{F5DE21EF-E749-F87C-D0A7-C839A795E0C8}"/>
              </a:ext>
            </a:extLst>
          </p:cNvPr>
          <p:cNvSpPr txBox="1"/>
          <p:nvPr/>
        </p:nvSpPr>
        <p:spPr>
          <a:xfrm>
            <a:off x="2976879" y="2932433"/>
            <a:ext cx="1386983" cy="430887"/>
          </a:xfrm>
          <a:prstGeom prst="rect">
            <a:avLst/>
          </a:prstGeom>
          <a:solidFill>
            <a:schemeClr val="tx2">
              <a:lumMod val="10000"/>
              <a:lumOff val="90000"/>
            </a:schemeClr>
          </a:solidFill>
        </p:spPr>
        <p:txBody>
          <a:bodyPr wrap="none" rtlCol="0">
            <a:spAutoFit/>
          </a:bodyPr>
          <a:lstStyle/>
          <a:p>
            <a:r>
              <a:rPr lang="en-GB" sz="2200" dirty="0"/>
              <a:t>Proxima b</a:t>
            </a:r>
            <a:endParaRPr lang="en-IN" sz="2200" dirty="0"/>
          </a:p>
        </p:txBody>
      </p:sp>
      <p:sp>
        <p:nvSpPr>
          <p:cNvPr id="27" name="TextBox 26">
            <a:extLst>
              <a:ext uri="{FF2B5EF4-FFF2-40B4-BE49-F238E27FC236}">
                <a16:creationId xmlns:a16="http://schemas.microsoft.com/office/drawing/2014/main" id="{BEC7DBB4-DA8D-4223-3477-E9C744A94D1C}"/>
              </a:ext>
            </a:extLst>
          </p:cNvPr>
          <p:cNvSpPr txBox="1"/>
          <p:nvPr/>
        </p:nvSpPr>
        <p:spPr>
          <a:xfrm>
            <a:off x="5305713" y="2932433"/>
            <a:ext cx="1528432" cy="430887"/>
          </a:xfrm>
          <a:prstGeom prst="rect">
            <a:avLst/>
          </a:prstGeom>
          <a:solidFill>
            <a:schemeClr val="tx2">
              <a:lumMod val="10000"/>
              <a:lumOff val="90000"/>
            </a:schemeClr>
          </a:solidFill>
        </p:spPr>
        <p:txBody>
          <a:bodyPr wrap="none" rtlCol="0">
            <a:spAutoFit/>
          </a:bodyPr>
          <a:lstStyle/>
          <a:p>
            <a:r>
              <a:rPr lang="en-GB" sz="2200" dirty="0"/>
              <a:t>Trappist-1e</a:t>
            </a:r>
            <a:endParaRPr lang="en-IN" sz="2200" dirty="0"/>
          </a:p>
        </p:txBody>
      </p:sp>
      <p:sp>
        <p:nvSpPr>
          <p:cNvPr id="28" name="TextBox 27">
            <a:extLst>
              <a:ext uri="{FF2B5EF4-FFF2-40B4-BE49-F238E27FC236}">
                <a16:creationId xmlns:a16="http://schemas.microsoft.com/office/drawing/2014/main" id="{5E9EFA5E-15E7-913D-51DE-71C3B28C0999}"/>
              </a:ext>
            </a:extLst>
          </p:cNvPr>
          <p:cNvSpPr txBox="1"/>
          <p:nvPr/>
        </p:nvSpPr>
        <p:spPr>
          <a:xfrm>
            <a:off x="8038520" y="2932433"/>
            <a:ext cx="1030667" cy="430887"/>
          </a:xfrm>
          <a:prstGeom prst="rect">
            <a:avLst/>
          </a:prstGeom>
          <a:solidFill>
            <a:schemeClr val="tx2">
              <a:lumMod val="10000"/>
              <a:lumOff val="90000"/>
            </a:schemeClr>
          </a:solidFill>
        </p:spPr>
        <p:txBody>
          <a:bodyPr wrap="none" rtlCol="0">
            <a:spAutoFit/>
          </a:bodyPr>
          <a:lstStyle/>
          <a:p>
            <a:r>
              <a:rPr lang="en-GB" sz="2200" dirty="0"/>
              <a:t>K2-18b</a:t>
            </a:r>
            <a:endParaRPr lang="en-IN" sz="2200" dirty="0"/>
          </a:p>
        </p:txBody>
      </p:sp>
      <p:sp>
        <p:nvSpPr>
          <p:cNvPr id="29" name="TextBox 28">
            <a:extLst>
              <a:ext uri="{FF2B5EF4-FFF2-40B4-BE49-F238E27FC236}">
                <a16:creationId xmlns:a16="http://schemas.microsoft.com/office/drawing/2014/main" id="{856F80BC-4652-8723-22AE-F55F12875091}"/>
              </a:ext>
            </a:extLst>
          </p:cNvPr>
          <p:cNvSpPr txBox="1"/>
          <p:nvPr/>
        </p:nvSpPr>
        <p:spPr>
          <a:xfrm>
            <a:off x="10242003" y="2932433"/>
            <a:ext cx="1406860" cy="430887"/>
          </a:xfrm>
          <a:prstGeom prst="rect">
            <a:avLst/>
          </a:prstGeom>
          <a:solidFill>
            <a:schemeClr val="tx2">
              <a:lumMod val="10000"/>
              <a:lumOff val="90000"/>
            </a:schemeClr>
          </a:solidFill>
        </p:spPr>
        <p:txBody>
          <a:bodyPr wrap="none" rtlCol="0">
            <a:spAutoFit/>
          </a:bodyPr>
          <a:lstStyle/>
          <a:p>
            <a:r>
              <a:rPr lang="en-GB" sz="2200" dirty="0"/>
              <a:t>Wasp-12b</a:t>
            </a:r>
            <a:endParaRPr lang="en-IN" sz="2200" dirty="0"/>
          </a:p>
        </p:txBody>
      </p:sp>
      <p:sp>
        <p:nvSpPr>
          <p:cNvPr id="30" name="TextBox 29">
            <a:extLst>
              <a:ext uri="{FF2B5EF4-FFF2-40B4-BE49-F238E27FC236}">
                <a16:creationId xmlns:a16="http://schemas.microsoft.com/office/drawing/2014/main" id="{7C0BED25-2EFC-0635-82F9-DFC9584A403B}"/>
              </a:ext>
            </a:extLst>
          </p:cNvPr>
          <p:cNvSpPr txBox="1"/>
          <p:nvPr/>
        </p:nvSpPr>
        <p:spPr>
          <a:xfrm>
            <a:off x="359111" y="5999368"/>
            <a:ext cx="1561646" cy="430887"/>
          </a:xfrm>
          <a:prstGeom prst="rect">
            <a:avLst/>
          </a:prstGeom>
          <a:solidFill>
            <a:schemeClr val="tx2">
              <a:lumMod val="10000"/>
              <a:lumOff val="90000"/>
            </a:schemeClr>
          </a:solidFill>
        </p:spPr>
        <p:txBody>
          <a:bodyPr wrap="none" rtlCol="0">
            <a:spAutoFit/>
          </a:bodyPr>
          <a:lstStyle/>
          <a:p>
            <a:r>
              <a:rPr lang="en-GB" sz="2200" dirty="0"/>
              <a:t>55 Cancri e</a:t>
            </a:r>
          </a:p>
        </p:txBody>
      </p:sp>
      <p:sp>
        <p:nvSpPr>
          <p:cNvPr id="31" name="TextBox 30">
            <a:extLst>
              <a:ext uri="{FF2B5EF4-FFF2-40B4-BE49-F238E27FC236}">
                <a16:creationId xmlns:a16="http://schemas.microsoft.com/office/drawing/2014/main" id="{6ABEF75F-A4D1-0E21-DE3F-C896E902328B}"/>
              </a:ext>
            </a:extLst>
          </p:cNvPr>
          <p:cNvSpPr txBox="1"/>
          <p:nvPr/>
        </p:nvSpPr>
        <p:spPr>
          <a:xfrm>
            <a:off x="2822696" y="5998677"/>
            <a:ext cx="1697901" cy="430887"/>
          </a:xfrm>
          <a:prstGeom prst="rect">
            <a:avLst/>
          </a:prstGeom>
          <a:solidFill>
            <a:schemeClr val="tx2">
              <a:lumMod val="10000"/>
              <a:lumOff val="90000"/>
            </a:schemeClr>
          </a:solidFill>
        </p:spPr>
        <p:txBody>
          <a:bodyPr wrap="none" rtlCol="0">
            <a:spAutoFit/>
          </a:bodyPr>
          <a:lstStyle/>
          <a:p>
            <a:r>
              <a:rPr lang="en-GB" sz="2200" dirty="0"/>
              <a:t>HD 209458b</a:t>
            </a:r>
          </a:p>
        </p:txBody>
      </p:sp>
      <p:sp>
        <p:nvSpPr>
          <p:cNvPr id="32" name="TextBox 31">
            <a:extLst>
              <a:ext uri="{FF2B5EF4-FFF2-40B4-BE49-F238E27FC236}">
                <a16:creationId xmlns:a16="http://schemas.microsoft.com/office/drawing/2014/main" id="{9DF9F3A3-5724-6D5D-FC68-7FECCC386267}"/>
              </a:ext>
            </a:extLst>
          </p:cNvPr>
          <p:cNvSpPr txBox="1"/>
          <p:nvPr/>
        </p:nvSpPr>
        <p:spPr>
          <a:xfrm>
            <a:off x="5330207" y="5998677"/>
            <a:ext cx="1503938" cy="430887"/>
          </a:xfrm>
          <a:prstGeom prst="rect">
            <a:avLst/>
          </a:prstGeom>
          <a:solidFill>
            <a:schemeClr val="tx2">
              <a:lumMod val="10000"/>
              <a:lumOff val="90000"/>
            </a:schemeClr>
          </a:solidFill>
        </p:spPr>
        <p:txBody>
          <a:bodyPr wrap="none" rtlCol="0">
            <a:spAutoFit/>
          </a:bodyPr>
          <a:lstStyle/>
          <a:p>
            <a:r>
              <a:rPr lang="en-GB" sz="2200" dirty="0"/>
              <a:t>LHS 1140b</a:t>
            </a:r>
          </a:p>
        </p:txBody>
      </p:sp>
      <p:sp>
        <p:nvSpPr>
          <p:cNvPr id="33" name="TextBox 32">
            <a:extLst>
              <a:ext uri="{FF2B5EF4-FFF2-40B4-BE49-F238E27FC236}">
                <a16:creationId xmlns:a16="http://schemas.microsoft.com/office/drawing/2014/main" id="{8D8C8CC9-B43D-078C-95F8-6CF797CC8125}"/>
              </a:ext>
            </a:extLst>
          </p:cNvPr>
          <p:cNvSpPr txBox="1"/>
          <p:nvPr/>
        </p:nvSpPr>
        <p:spPr>
          <a:xfrm>
            <a:off x="7796034" y="6009584"/>
            <a:ext cx="1398140" cy="430887"/>
          </a:xfrm>
          <a:prstGeom prst="rect">
            <a:avLst/>
          </a:prstGeom>
          <a:solidFill>
            <a:schemeClr val="tx2">
              <a:lumMod val="10000"/>
              <a:lumOff val="90000"/>
            </a:schemeClr>
          </a:solidFill>
        </p:spPr>
        <p:txBody>
          <a:bodyPr wrap="none" rtlCol="0">
            <a:spAutoFit/>
          </a:bodyPr>
          <a:lstStyle/>
          <a:p>
            <a:r>
              <a:rPr lang="en-GB" sz="2200" dirty="0"/>
              <a:t>Ross128b</a:t>
            </a:r>
          </a:p>
        </p:txBody>
      </p:sp>
      <p:sp>
        <p:nvSpPr>
          <p:cNvPr id="34" name="TextBox 33">
            <a:extLst>
              <a:ext uri="{FF2B5EF4-FFF2-40B4-BE49-F238E27FC236}">
                <a16:creationId xmlns:a16="http://schemas.microsoft.com/office/drawing/2014/main" id="{D3F5F94B-E894-852C-2CAB-2C14FDD28C06}"/>
              </a:ext>
            </a:extLst>
          </p:cNvPr>
          <p:cNvSpPr txBox="1"/>
          <p:nvPr/>
        </p:nvSpPr>
        <p:spPr>
          <a:xfrm>
            <a:off x="10096113" y="6009584"/>
            <a:ext cx="1872629" cy="430887"/>
          </a:xfrm>
          <a:prstGeom prst="rect">
            <a:avLst/>
          </a:prstGeom>
          <a:solidFill>
            <a:schemeClr val="tx2">
              <a:lumMod val="10000"/>
              <a:lumOff val="90000"/>
            </a:schemeClr>
          </a:solidFill>
        </p:spPr>
        <p:txBody>
          <a:bodyPr wrap="none" rtlCol="0">
            <a:spAutoFit/>
          </a:bodyPr>
          <a:lstStyle/>
          <a:p>
            <a:r>
              <a:rPr lang="en-GB" sz="2200" dirty="0"/>
              <a:t>Gliese 667 Cc</a:t>
            </a:r>
          </a:p>
        </p:txBody>
      </p:sp>
      <p:sp>
        <p:nvSpPr>
          <p:cNvPr id="2" name="Flowchart: Manual Operation 1">
            <a:hlinkClick r:id="rId14" action="ppaction://hlinksldjump"/>
            <a:extLst>
              <a:ext uri="{FF2B5EF4-FFF2-40B4-BE49-F238E27FC236}">
                <a16:creationId xmlns:a16="http://schemas.microsoft.com/office/drawing/2014/main" id="{C895E8DA-1377-A8B9-02A9-70C7F263C413}"/>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14408948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3877985"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Kepler-452 b</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646331"/>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An "Earth-cousin" that orbits a star like our sun in the habitable zone, where liquid water could exist.</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838965"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1.63 x Earth</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Super Earth</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3.29 Earths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287532"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1.046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384.8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047155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F111DF559363449595AACD30A3D33C" ma:contentTypeVersion="9" ma:contentTypeDescription="Create a new document." ma:contentTypeScope="" ma:versionID="eba4e2ed94044a23ec9601b155b58daa">
  <xsd:schema xmlns:xsd="http://www.w3.org/2001/XMLSchema" xmlns:xs="http://www.w3.org/2001/XMLSchema" xmlns:p="http://schemas.microsoft.com/office/2006/metadata/properties" xmlns:ns3="ef8da384-066d-4dd2-90a2-f97cad100e42" targetNamespace="http://schemas.microsoft.com/office/2006/metadata/properties" ma:root="true" ma:fieldsID="a34282bc326b21c7b14fa2c56bf90302" ns3:_="">
    <xsd:import namespace="ef8da384-066d-4dd2-90a2-f97cad100e42"/>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8da384-066d-4dd2-90a2-f97cad100e42"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6855E2-6998-476C-AD72-7E2A468CC91D}">
  <ds:schemaRefs>
    <ds:schemaRef ds:uri="http://schemas.microsoft.com/office/2006/metadata/properties"/>
    <ds:schemaRef ds:uri="http://purl.org/dc/terms/"/>
    <ds:schemaRef ds:uri="http://schemas.microsoft.com/office/2006/documentManagement/types"/>
    <ds:schemaRef ds:uri="ef8da384-066d-4dd2-90a2-f97cad100e42"/>
    <ds:schemaRef ds:uri="http://www.w3.org/XML/1998/namespace"/>
    <ds:schemaRef ds:uri="http://purl.org/dc/elements/1.1/"/>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173AF9EA-4FF3-4EA5-B87D-9A0115F8A3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8da384-066d-4dd2-90a2-f97cad100e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0FB05F-5462-4DB4-9A7B-66B7CD3681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813</TotalTime>
  <Words>623</Words>
  <Application>Microsoft Office PowerPoint</Application>
  <PresentationFormat>Widescreen</PresentationFormat>
  <Paragraphs>56</Paragraphs>
  <Slides>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Abadi Extra Light</vt:lpstr>
      <vt:lpstr>Alasassy Caps</vt:lpstr>
      <vt:lpstr>Aptos</vt:lpstr>
      <vt:lpstr>Aptos Display</vt:lpstr>
      <vt:lpstr>Aptos Mono</vt:lpstr>
      <vt:lpstr>Arial</vt:lpstr>
      <vt:lpstr>Bahnschrift SemiBold</vt:lpstr>
      <vt:lpstr>Bahnschrift SemiBold Condensed</vt:lpstr>
      <vt:lpstr>Colonna MT</vt:lpstr>
      <vt:lpstr>Wingdings</vt:lpstr>
      <vt:lpstr>Office Theme</vt:lpstr>
      <vt:lpstr>“Across the Cosmic Sea: The Quest to Find Distant Worlds”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Rakesh Thulaseedharan</dc:creator>
  <cp:lastModifiedBy>SIMY SAJEEVAN</cp:lastModifiedBy>
  <cp:revision>4</cp:revision>
  <dcterms:created xsi:type="dcterms:W3CDTF">2024-09-29T08:18:31Z</dcterms:created>
  <dcterms:modified xsi:type="dcterms:W3CDTF">2024-10-04T06:48:37Z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0x010100C4F111DF559363449595AACD30A3D33C</vt:lpwstr>
  </property>
</Properties>
</file>